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8CC9C-03A7-4516-8A0E-44A0DC677121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46699-9931-46FF-97D8-7F7D6C2F34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service-europe.co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DE54DD-71EB-4F0B-AA5F-ECD34A09E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496944" cy="139915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Проект</a:t>
            </a:r>
            <a:br>
              <a:rPr lang="ru-RU" sz="2800" b="1" dirty="0" smtClean="0"/>
            </a:br>
            <a:r>
              <a:rPr lang="ru-RU" sz="2800" b="1" dirty="0" smtClean="0"/>
              <a:t>Методических рекомендаций по внедрению технологий информационного моделирования (ТИМ) в строительстве </a:t>
            </a:r>
            <a:br>
              <a:rPr lang="ru-RU" sz="2800" b="1" dirty="0" smtClean="0"/>
            </a:br>
            <a:r>
              <a:rPr lang="ru-RU" sz="2800" b="1" dirty="0" smtClean="0"/>
              <a:t>(в подрядных организациях)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A1C07CD-6C07-462F-918D-80C135150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720" y="4077072"/>
            <a:ext cx="6858000" cy="1655762"/>
          </a:xfrm>
        </p:spPr>
        <p:txBody>
          <a:bodyPr>
            <a:noAutofit/>
          </a:bodyPr>
          <a:lstStyle/>
          <a:p>
            <a:pPr algn="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Кудрявцев Сергей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Анатольевич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Член технического совета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Ассоциации НОСТРОЙ РФ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Заслуженный строитель РФ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Д.т.н.,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профессор,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заведующий кафедры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«Мосты, тоннели и подземные сооружения»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Дальневосточного государственного 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университета путей сообщения </a:t>
            </a:r>
          </a:p>
        </p:txBody>
      </p:sp>
      <p:pic>
        <p:nvPicPr>
          <p:cNvPr id="21506" name="Picture 2" descr="http://axesstudios.com/global/images/inf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47" y="128186"/>
            <a:ext cx="3320654" cy="2318923"/>
          </a:xfrm>
          <a:prstGeom prst="rect">
            <a:avLst/>
          </a:prstGeom>
          <a:noFill/>
        </p:spPr>
      </p:pic>
      <p:pic>
        <p:nvPicPr>
          <p:cNvPr id="21508" name="Picture 4" descr="https://www.tekla.com/sg/bim-awards-2014/Entries/CIP/Cao%20lanh%20bridge/caolanh%20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676" y="1"/>
            <a:ext cx="2440203" cy="2708920"/>
          </a:xfrm>
          <a:prstGeom prst="rect">
            <a:avLst/>
          </a:prstGeom>
          <a:noFill/>
        </p:spPr>
      </p:pic>
      <p:pic>
        <p:nvPicPr>
          <p:cNvPr id="21510" name="Picture 6" descr="https://ts2.tarafdari.com/contents/user456786/content-article/190122151353-05-norway-underwater-floating-tunn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673280" cy="275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98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США попытки разработать и принять подобный формат были предприняты департаментом транспорта Флориды (FDOT) совместно с университетом Флориды, консорциумом организаций по системам наблюдения за землетрясениями (COSMOS) и Ассоциацией геотехнических и </a:t>
            </a:r>
            <a:r>
              <a:rPr lang="ru-RU" dirty="0" err="1"/>
              <a:t>геоэкологических</a:t>
            </a:r>
            <a:r>
              <a:rPr lang="ru-RU" dirty="0"/>
              <a:t> специалистов в Соединенном Королевстве (AGS) для некоторых частей данных.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настоящее время FDOT поддерживает формат XML, базу данных на основе интернета и различные интерфейсы баз данных, которые включают в себя как свайные фундаменты, так и геолого-геотехническую информацию.</a:t>
            </a:r>
          </a:p>
          <a:p>
            <a:r>
              <a:rPr lang="ru-RU" dirty="0"/>
              <a:t>DIGGS является крупным проектом, целью которого является разработка схем XML для описания данных, получаемых при исследованиях поверхности земли. </a:t>
            </a:r>
            <a:endParaRPr lang="ru-RU" dirty="0" smtClean="0"/>
          </a:p>
          <a:p>
            <a:r>
              <a:rPr lang="ru-RU" dirty="0" smtClean="0"/>
              <a:t>Термин </a:t>
            </a:r>
            <a:r>
              <a:rPr lang="ru-RU" dirty="0"/>
              <a:t>DIGGS (англ. </a:t>
            </a:r>
            <a:r>
              <a:rPr lang="ru-RU" dirty="0" err="1"/>
              <a:t>аббр</a:t>
            </a:r>
            <a:r>
              <a:rPr lang="ru-RU" dirty="0"/>
              <a:t>. </a:t>
            </a:r>
            <a:r>
              <a:rPr lang="ru-RU" dirty="0" err="1"/>
              <a:t>DataI</a:t>
            </a:r>
            <a:r>
              <a:rPr lang="ru-RU" dirty="0"/>
              <a:t> </a:t>
            </a:r>
            <a:r>
              <a:rPr lang="ru-RU" dirty="0" err="1"/>
              <a:t>nterchange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Geotechnical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Geoenvironmental</a:t>
            </a:r>
            <a:r>
              <a:rPr lang="ru-RU" dirty="0"/>
              <a:t> </a:t>
            </a:r>
            <a:r>
              <a:rPr lang="ru-RU" dirty="0" err="1"/>
              <a:t>Specialists</a:t>
            </a:r>
            <a:r>
              <a:rPr lang="ru-RU" dirty="0"/>
              <a:t>) расшифровывается как «Обмен данными специалистов инженерной геологии и геоэкологии», по сути является форматом обмена данными. </a:t>
            </a:r>
            <a:endParaRPr lang="ru-RU" dirty="0" smtClean="0"/>
          </a:p>
          <a:p>
            <a:r>
              <a:rPr lang="ru-RU" dirty="0" smtClean="0"/>
              <a:t>Данный </a:t>
            </a:r>
            <a:r>
              <a:rPr lang="ru-RU" dirty="0"/>
              <a:t>формат нейтрален по отношению к любому программному обеспечению и является некоммерческим продуктом.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5973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российском рынке в настоящее время уже существуют комплексные системы, позволяющие вводить и рассчитывать данные, полученные в ходе проведения инженерно-геологических изысканий. </a:t>
            </a:r>
            <a:endParaRPr lang="ru-RU" dirty="0" smtClean="0"/>
          </a:p>
          <a:p>
            <a:r>
              <a:rPr lang="ru-RU" dirty="0" smtClean="0"/>
              <a:t>Такие </a:t>
            </a:r>
            <a:r>
              <a:rPr lang="ru-RU" dirty="0"/>
              <a:t>комплексы позволяют строить графические зависимости, производить обработку и интерпретацию результатов испытаний, выполнять построение инженерно-геологических разрезов и инженерно-геологических колонок (CREDO, </a:t>
            </a:r>
            <a:r>
              <a:rPr lang="ru-RU" dirty="0" err="1"/>
              <a:t>EngGeo</a:t>
            </a:r>
            <a:r>
              <a:rPr lang="ru-RU" dirty="0"/>
              <a:t>, GEONICS и др.).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все российские программные комплексы имеют различный формат инженерно-геологической информации. У каждого продукта имеются свои собственные форматы, которые рассчитаны на взаимодействие именно со своим комплексом. Некоторые форматы таких программ (CREDO – OFG (</a:t>
            </a:r>
            <a:r>
              <a:rPr lang="ru-RU" dirty="0" err="1"/>
              <a:t>GeoSciML</a:t>
            </a:r>
            <a:r>
              <a:rPr lang="ru-RU" dirty="0"/>
              <a:t>), </a:t>
            </a:r>
            <a:r>
              <a:rPr lang="ru-RU" dirty="0" err="1"/>
              <a:t>EngGeo</a:t>
            </a:r>
            <a:r>
              <a:rPr lang="ru-RU" dirty="0"/>
              <a:t> – EGE, GEONICS - ОГМ), хоть и являются открытыми, но, как правило, на них нет практически никакой документации, либо они не включают в себя необходимую информацию для полноценного взаимодействия участников проекта (геолог, проектировщик, заказчик, строитель).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Технология информационного моделирования в строительстве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Разработка </a:t>
            </a:r>
            <a:r>
              <a:rPr lang="ru-RU" b="1" dirty="0"/>
              <a:t>Методических рекомендаций необходима в связи с отсутствием единого порядка внедрения технологий информационного моделирования непосредственно на этапе осуществления строительства объектов капительного строительства (далее – ОКС). </a:t>
            </a:r>
            <a:endParaRPr lang="ru-RU" b="1" dirty="0" smtClean="0"/>
          </a:p>
          <a:p>
            <a:r>
              <a:rPr lang="ru-RU" b="1" dirty="0" smtClean="0"/>
              <a:t>Постановлением </a:t>
            </a:r>
            <a:r>
              <a:rPr lang="ru-RU" b="1" dirty="0"/>
              <a:t>Правительства РФ от 05.03.2021 №331 «Об установлении случая, при котором застройщиком, техническим заказчиком, лицом, обеспечивающим или осуществляющим подготовку обоснования инвестиций, и (или) лицом, ответственным за эксплуатацию объекта капитального строительства, обеспечиваются формирование и ведение информационной модели объекта капитального строительства», установлена обязательность формирования и ведения информационной модели для объектов капитального строительства, финансируемых с привлечением средств федерального бюджета, за исключением объектов капитального строительства, которые создаются в интересах обороны и безопасности государства. </a:t>
            </a:r>
            <a:endParaRPr lang="ru-RU" b="1" dirty="0" smtClean="0"/>
          </a:p>
          <a:p>
            <a:r>
              <a:rPr lang="ru-RU" b="1" dirty="0" smtClean="0"/>
              <a:t>Таким </a:t>
            </a:r>
            <a:r>
              <a:rPr lang="ru-RU" b="1" dirty="0"/>
              <a:t>образом, возникает необходимость создания документа, содержащего рекомендации по переходу на технологии информационного моделирования при осуществлении строительства ОКС, которое послужит руководством для подрядных организаций в части применения их при производстве работ, распределении ресурсов, поставке материалов, организации строительного контроля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/>
              <a:t>Цели и задачи разработки документа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Целью </a:t>
            </a:r>
            <a:r>
              <a:rPr lang="ru-RU" b="1" dirty="0"/>
              <a:t>разработки Методических рекомендаций является формирование порядка осуществления перехода подрядных организаций к применению технологий информационного моделирования в процессе производства подготовительных, строительно-монтажных работ, а также при производстве строительного контроля и подготовке сдачи ОКС в эксплуатацию. </a:t>
            </a:r>
            <a:endParaRPr lang="ru-RU" b="1" dirty="0" smtClean="0"/>
          </a:p>
          <a:p>
            <a:r>
              <a:rPr lang="ru-RU" b="1" dirty="0" smtClean="0"/>
              <a:t>Технологии </a:t>
            </a:r>
            <a:r>
              <a:rPr lang="ru-RU" b="1" dirty="0"/>
              <a:t>информационного моделирования помогают контролировать процесс строительства — отслеживать сроки производства работ, выявлять отставания, рассчитывать ресурсы, фиксировать отступления от проекта и т.д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 dirty="0" smtClean="0"/>
              <a:t>В </a:t>
            </a:r>
            <a:r>
              <a:rPr lang="ru-RU" sz="5100" b="1" dirty="0"/>
              <a:t>результате применения </a:t>
            </a:r>
            <a:r>
              <a:rPr lang="ru-RU" sz="5100" b="1" dirty="0" smtClean="0"/>
              <a:t>данных</a:t>
            </a:r>
          </a:p>
          <a:p>
            <a:pPr algn="ctr">
              <a:buNone/>
            </a:pPr>
            <a:r>
              <a:rPr lang="ru-RU" sz="5100" b="1" dirty="0" smtClean="0"/>
              <a:t> </a:t>
            </a:r>
            <a:r>
              <a:rPr lang="ru-RU" sz="5100" b="1" dirty="0"/>
              <a:t>Методических рекомендаций будут решаться следующие </a:t>
            </a:r>
            <a:r>
              <a:rPr lang="ru-RU" sz="5100" b="1" i="1" dirty="0"/>
              <a:t>задачи</a:t>
            </a:r>
            <a:r>
              <a:rPr lang="ru-RU" sz="5100" b="1" i="1" dirty="0" smtClean="0"/>
              <a:t>:</a:t>
            </a:r>
          </a:p>
          <a:p>
            <a:pPr algn="ctr">
              <a:buNone/>
            </a:pPr>
            <a:endParaRPr lang="ru-RU" sz="5100" b="1" i="1" dirty="0"/>
          </a:p>
          <a:p>
            <a:pPr lvl="0" algn="just">
              <a:buNone/>
            </a:pPr>
            <a:r>
              <a:rPr lang="ru-RU" sz="5100" dirty="0" smtClean="0"/>
              <a:t>1.возможность </a:t>
            </a:r>
            <a:r>
              <a:rPr lang="ru-RU" sz="5100" dirty="0"/>
              <a:t>осуществления подрядчиком выноса информационной модели на стройплощадку, с её дополнением новыми компонентами - фактически вынесенными в натуру точками;</a:t>
            </a:r>
          </a:p>
          <a:p>
            <a:pPr lvl="0" algn="just">
              <a:buNone/>
            </a:pPr>
            <a:r>
              <a:rPr lang="ru-RU" sz="5100" dirty="0" smtClean="0"/>
              <a:t>2.осуществление </a:t>
            </a:r>
            <a:r>
              <a:rPr lang="ru-RU" sz="5100" dirty="0"/>
              <a:t>координации фактического состояния объекта в процессе производства работ с информационной моделью, возможность увязки модели с графиком строительства;</a:t>
            </a:r>
          </a:p>
          <a:p>
            <a:pPr lvl="0" algn="just">
              <a:buNone/>
            </a:pPr>
            <a:r>
              <a:rPr lang="ru-RU" sz="5100" dirty="0" smtClean="0"/>
              <a:t>3.выполнение </a:t>
            </a:r>
            <a:r>
              <a:rPr lang="ru-RU" sz="5100" dirty="0"/>
              <a:t>расчетов объемов требуемых материалов в соответствии с производственными графиками, взаимоувязанными с информационной моделью;</a:t>
            </a:r>
          </a:p>
          <a:p>
            <a:pPr lvl="0" algn="just">
              <a:buNone/>
            </a:pPr>
            <a:r>
              <a:rPr lang="ru-RU" sz="5100" dirty="0" smtClean="0"/>
              <a:t>4.осуществление </a:t>
            </a:r>
            <a:r>
              <a:rPr lang="ru-RU" sz="5100" dirty="0"/>
              <a:t>контроля над дополнением модели, над её соответствием требованиям нормативной документации по BIM; </a:t>
            </a:r>
          </a:p>
          <a:p>
            <a:pPr lvl="0" algn="just">
              <a:buNone/>
            </a:pPr>
            <a:r>
              <a:rPr lang="ru-RU" sz="5100" dirty="0" smtClean="0"/>
              <a:t>5.осуществление </a:t>
            </a:r>
            <a:r>
              <a:rPr lang="ru-RU" sz="5100" dirty="0"/>
              <a:t>авторского надзора с применением данных информационной модели;</a:t>
            </a:r>
          </a:p>
          <a:p>
            <a:pPr lvl="0" algn="just">
              <a:buNone/>
            </a:pPr>
            <a:r>
              <a:rPr lang="ru-RU" sz="5100" dirty="0" smtClean="0"/>
              <a:t>6.дополнение </a:t>
            </a:r>
            <a:r>
              <a:rPr lang="ru-RU" sz="5100" dirty="0"/>
              <a:t>BIM-модели с учетом фактически выполненных конструкций, инженерных систем и смонтированного оборудования.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b="1" dirty="0" smtClean="0"/>
              <a:t>Разделы документа и перечень устанавливаемых требований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805264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ru-RU" b="1" dirty="0" smtClean="0"/>
              <a:t>Методические </a:t>
            </a:r>
            <a:r>
              <a:rPr lang="ru-RU" b="1" dirty="0"/>
              <a:t>рекомендации должны содержать следующие разделы:</a:t>
            </a:r>
            <a:endParaRPr lang="ru-RU" sz="2000" b="1" dirty="0"/>
          </a:p>
          <a:p>
            <a:r>
              <a:rPr lang="ru-RU" b="1" dirty="0"/>
              <a:t>Введение</a:t>
            </a:r>
            <a:endParaRPr lang="ru-RU" sz="2400" dirty="0"/>
          </a:p>
          <a:p>
            <a:r>
              <a:rPr lang="ru-RU" b="1" dirty="0"/>
              <a:t>1     Область применения</a:t>
            </a:r>
            <a:endParaRPr lang="ru-RU" sz="2400" dirty="0"/>
          </a:p>
          <a:p>
            <a:r>
              <a:rPr lang="ru-RU" b="1" dirty="0"/>
              <a:t>2     Общие положения</a:t>
            </a:r>
            <a:endParaRPr lang="ru-RU" sz="2400" dirty="0"/>
          </a:p>
          <a:p>
            <a:r>
              <a:rPr lang="ru-RU" b="1" dirty="0"/>
              <a:t>3     Термины, определения и сокращения</a:t>
            </a:r>
            <a:endParaRPr lang="ru-RU" sz="2400" dirty="0"/>
          </a:p>
          <a:p>
            <a:r>
              <a:rPr lang="ru-RU" b="1" dirty="0"/>
              <a:t>4 Порядок передачи информационной модели подрядной организации и обеспечение доступа участникам строительства</a:t>
            </a:r>
            <a:endParaRPr lang="ru-RU" sz="2400" dirty="0"/>
          </a:p>
          <a:p>
            <a:r>
              <a:rPr lang="ru-RU" b="1" dirty="0"/>
              <a:t>5 Требования к программному обеспечению и компьютерным комплектующим (компьютерному комплексу)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6   Организация и осуществление строительных работ с интеграцией в информационную модель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/>
              <a:t>6.1. Взаимосвязь информационной модели с производственными процессами (документация по этим процессам ниже):</a:t>
            </a:r>
          </a:p>
          <a:p>
            <a:r>
              <a:rPr lang="ru-RU" sz="7200" b="1" dirty="0"/>
              <a:t>Ведомость объемов работ;</a:t>
            </a:r>
          </a:p>
          <a:p>
            <a:r>
              <a:rPr lang="ru-RU" sz="7200" b="1" dirty="0"/>
              <a:t>График строительно-монтажных работ;</a:t>
            </a:r>
          </a:p>
          <a:p>
            <a:r>
              <a:rPr lang="ru-RU" sz="7200" b="1" dirty="0"/>
              <a:t>Потребность в материально-технических ресурсах;</a:t>
            </a:r>
          </a:p>
          <a:p>
            <a:r>
              <a:rPr lang="ru-RU" sz="7200" b="1" dirty="0"/>
              <a:t>График движения трудовых ресурсов по специальностям;</a:t>
            </a:r>
          </a:p>
          <a:p>
            <a:r>
              <a:rPr lang="ru-RU" sz="7200" b="1" dirty="0"/>
              <a:t>График движения строительных машин и механизмов;</a:t>
            </a:r>
          </a:p>
          <a:p>
            <a:r>
              <a:rPr lang="ru-RU" sz="7200" b="1" dirty="0"/>
              <a:t>4D/5D-модель строительства .</a:t>
            </a:r>
            <a:r>
              <a:rPr lang="ru-RU" sz="7200" b="1" dirty="0" smtClean="0"/>
              <a:t>4D BIM-модель - Информационная модель, выполненная на основе 3D-модели и дополненная решениями по организации строительства, а также реализованная в формате изменений объекта в течение времени; </a:t>
            </a:r>
          </a:p>
          <a:p>
            <a:r>
              <a:rPr lang="ru-RU" sz="7200" b="1" dirty="0" smtClean="0"/>
              <a:t>5D BIM-модель - Информационная модель, выполненная на основе 3D-модели и дополненная данными по стоимости работ и материалов</a:t>
            </a:r>
            <a:r>
              <a:rPr lang="ru-RU" sz="7200" b="1" dirty="0" smtClean="0"/>
              <a:t>; </a:t>
            </a:r>
            <a:endParaRPr lang="ru-RU" sz="7200" b="1" dirty="0"/>
          </a:p>
          <a:p>
            <a:r>
              <a:rPr lang="ru-RU" sz="7200" b="1" dirty="0"/>
              <a:t>График освоения капиталовложений;</a:t>
            </a:r>
          </a:p>
          <a:p>
            <a:r>
              <a:rPr lang="ru-RU" sz="7200" b="1" dirty="0"/>
              <a:t>График поставки материально-технических ресурсов </a:t>
            </a:r>
            <a:br>
              <a:rPr lang="ru-RU" sz="7200" b="1" dirty="0"/>
            </a:br>
            <a:r>
              <a:rPr lang="ru-RU" sz="7200" b="1" dirty="0"/>
              <a:t>с учетом этапов финансирования;</a:t>
            </a:r>
          </a:p>
          <a:p>
            <a:r>
              <a:rPr lang="ru-RU" sz="7200" b="1" dirty="0"/>
              <a:t>Недельно-суточные </a:t>
            </a:r>
            <a:r>
              <a:rPr lang="ru-RU" sz="7200" b="1" dirty="0" err="1"/>
              <a:t>наряд-заказы</a:t>
            </a:r>
            <a:r>
              <a:rPr lang="ru-RU" sz="7200" b="1" dirty="0"/>
              <a:t> на выполнение работ.</a:t>
            </a:r>
          </a:p>
          <a:p>
            <a:r>
              <a:rPr lang="ru-RU" sz="7200" b="1" dirty="0"/>
              <a:t>6.2 Информационное моделирование строительно-монтажных работ</a:t>
            </a:r>
          </a:p>
          <a:p>
            <a:r>
              <a:rPr lang="ru-RU" sz="7200" b="1" dirty="0"/>
              <a:t>6.3 Автоматизация строительного контроля и авторского надзора</a:t>
            </a:r>
          </a:p>
          <a:p>
            <a:r>
              <a:rPr lang="ru-RU" sz="7200" b="1" dirty="0"/>
              <a:t>6.4 Осуществление приемо-сдаточных мероприятий с использованием информационной </a:t>
            </a:r>
            <a:r>
              <a:rPr lang="ru-RU" sz="7200" b="1" dirty="0" smtClean="0"/>
              <a:t>модели </a:t>
            </a:r>
          </a:p>
          <a:p>
            <a:r>
              <a:rPr lang="ru-RU" sz="7200" b="1" dirty="0"/>
              <a:t>6.4.1.Выгрузка документации для/из единых информационных систем</a:t>
            </a:r>
          </a:p>
          <a:p>
            <a:r>
              <a:rPr lang="ru-RU" sz="5500" b="1" dirty="0"/>
              <a:t>  </a:t>
            </a:r>
          </a:p>
          <a:p>
            <a:r>
              <a:rPr lang="ru-RU" sz="4300" b="1" dirty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525344"/>
          </a:xfrm>
        </p:spPr>
        <p:txBody>
          <a:bodyPr/>
          <a:lstStyle/>
          <a:p>
            <a:pPr lvl="0" algn="just">
              <a:buNone/>
            </a:pPr>
            <a:r>
              <a:rPr lang="ru-RU" b="1" dirty="0" smtClean="0"/>
              <a:t>7.Квалификационные </a:t>
            </a:r>
            <a:r>
              <a:rPr lang="ru-RU" b="1" dirty="0"/>
              <a:t>требования к сотрудникам подрядных организаций</a:t>
            </a:r>
            <a:endParaRPr lang="ru-RU" dirty="0"/>
          </a:p>
          <a:p>
            <a:pPr lvl="0" algn="just">
              <a:buNone/>
            </a:pPr>
            <a:r>
              <a:rPr lang="ru-RU" b="1" dirty="0" smtClean="0"/>
              <a:t>8.Влияние </a:t>
            </a:r>
            <a:r>
              <a:rPr lang="ru-RU" b="1" dirty="0"/>
              <a:t>внедрения технологий информационного моделирования на сметную стоимость строительства (обоснование экономической эффективности)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. Взаимосвязь с нормативно-правовыми актами и документами по стандартизации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-  Градостроительный кодекс Российской Федерации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  <a:p>
            <a:pPr algn="just">
              <a:buNone/>
            </a:pPr>
            <a:r>
              <a:rPr lang="ru-RU" sz="7200" dirty="0" smtClean="0"/>
              <a:t>Постановление </a:t>
            </a:r>
            <a:r>
              <a:rPr lang="ru-RU" sz="7200" dirty="0"/>
              <a:t>Правительства РФ от 15.09.2020 № 1431 «Об утверждении </a:t>
            </a:r>
            <a:r>
              <a:rPr lang="ru-RU" sz="7200" dirty="0" smtClean="0"/>
              <a:t>Правил формирования </a:t>
            </a:r>
            <a:r>
              <a:rPr lang="ru-RU" sz="7200" dirty="0"/>
              <a:t>и ведения информационной модели объекта капитального строительства, состава сведений, документов и материалов, включаемых в информационную модель объекта капитального строительства и представляемых в форме электронных документов, и требований к форматам указанных электронных документов, а также о внесении изменения в пункт 6 Положения о выполнении инженерных изысканий для подготовки проектной документации, строительства, реконструкции объектов капитального строительства»;</a:t>
            </a:r>
          </a:p>
          <a:p>
            <a:pPr lvl="0" algn="just">
              <a:buNone/>
            </a:pPr>
            <a:r>
              <a:rPr lang="ru-RU" sz="7200" dirty="0"/>
              <a:t>СП 301.1325800.2017 «Информационное моделирование в строительстве. Правила организации работ производственно-техническими отделами;</a:t>
            </a:r>
          </a:p>
          <a:p>
            <a:pPr lvl="0" algn="just">
              <a:buNone/>
            </a:pPr>
            <a:r>
              <a:rPr lang="ru-RU" sz="7200" dirty="0"/>
              <a:t>СП 328.1325800.2017 «Информационное моделирование в строительстве. Правила описания компонентов информационной модели »;</a:t>
            </a:r>
          </a:p>
          <a:p>
            <a:pPr lvl="0" algn="just">
              <a:buNone/>
            </a:pPr>
            <a:r>
              <a:rPr lang="ru-RU" sz="7200" dirty="0"/>
              <a:t>СП 331.1325800.2017 «Информационное моделирование в строительстве. Правила обмена между информационными моделями объектов и моделями, используемыми в программных комплексах »;</a:t>
            </a:r>
          </a:p>
          <a:p>
            <a:pPr algn="just">
              <a:buNone/>
            </a:pPr>
            <a:r>
              <a:rPr lang="ru-RU" sz="7200" dirty="0"/>
              <a:t>СП 333.1325800.2017 «Информационное моделирование в строительстве. Правила формирования информационной модели объектов на различных стадиях жизненного цикла </a:t>
            </a:r>
            <a:r>
              <a:rPr lang="ru-RU" sz="7200" dirty="0" smtClean="0"/>
              <a:t> </a:t>
            </a:r>
            <a:r>
              <a:rPr lang="ru-RU" sz="7200" dirty="0"/>
              <a:t> </a:t>
            </a:r>
            <a:r>
              <a:rPr lang="ru-RU" sz="7200" i="1" dirty="0"/>
              <a:t>Данный свод правил распространяется на процессы информационного моделирования зданий и сооружений и устанавливает требования к компонентам их информационных моделей, но не устанавливает требования к способам размещения, ведения, структуре, форме и содержанию цифровых библиотек (каталогов/баз) компонентов.</a:t>
            </a:r>
            <a:endParaRPr lang="ru-RU" sz="7200" dirty="0"/>
          </a:p>
          <a:p>
            <a:pPr algn="just"/>
            <a:endParaRPr lang="ru-RU" sz="5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СП 404.1325800.2018 «Информационное моделирование в строительстве. Правила разработки планов проектов, реализуемых с применением технологии информационного моделирования»; </a:t>
            </a:r>
          </a:p>
          <a:p>
            <a:pPr lvl="0"/>
            <a:r>
              <a:rPr lang="ru-RU" dirty="0"/>
              <a:t>СП 471.1325800.2019 «Информационное моделирование в строительстве. Контроль качества производства строительных работ»;</a:t>
            </a:r>
          </a:p>
          <a:p>
            <a:pPr lvl="0"/>
            <a:r>
              <a:rPr lang="ru-RU" dirty="0"/>
              <a:t>СП 480.1325800.2020 «Информационное моделирование в строительстве. Требования к формированию информационных моделей объектов капитального строительства для эксплуатации многоквартирных домов, реализованных по проектам повторного использования»;</a:t>
            </a:r>
          </a:p>
          <a:p>
            <a:pPr lvl="0"/>
            <a:r>
              <a:rPr lang="ru-RU" dirty="0"/>
              <a:t>СП 481.1325800.2020 «Информационное моделирование в строительстве. Правила применения в экономически эффективной проектной документации повторного использования и при ее привязке»;</a:t>
            </a:r>
          </a:p>
          <a:p>
            <a:pPr lvl="0"/>
            <a:r>
              <a:rPr lang="ru-RU" dirty="0"/>
              <a:t>СП 48.13330.2019 «</a:t>
            </a:r>
            <a:r>
              <a:rPr lang="ru-RU" dirty="0" err="1"/>
              <a:t>СНиП</a:t>
            </a:r>
            <a:r>
              <a:rPr lang="ru-RU" dirty="0"/>
              <a:t> 12-01-2004 Организация строительства»;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ПРЕДЛОЖЕНИЯ ПО РАЗРАБОТКЕ МЕТОДИКИ ПО ВНЕДРЕНИЮ BIM-ТЕХНОЛОГИЙ В СТРОИТЕЛЬСТВЕ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25658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 В общем случае технология информационного моделирования  (ТИМ) цифровой модели строительного объекта целесообразно создавать в следующей последовательности:</a:t>
            </a:r>
          </a:p>
          <a:p>
            <a:r>
              <a:rPr lang="ru-RU" dirty="0"/>
              <a:t>3D архитектура; </a:t>
            </a:r>
          </a:p>
          <a:p>
            <a:r>
              <a:rPr lang="ru-RU" dirty="0"/>
              <a:t>3</a:t>
            </a:r>
            <a:r>
              <a:rPr lang="en-US" dirty="0"/>
              <a:t>D </a:t>
            </a:r>
            <a:r>
              <a:rPr lang="ru-RU" dirty="0"/>
              <a:t>цифровая модель рельефа местности; </a:t>
            </a:r>
          </a:p>
          <a:p>
            <a:r>
              <a:rPr lang="ru-RU" dirty="0"/>
              <a:t>3D цифровая геотехника; </a:t>
            </a:r>
          </a:p>
          <a:p>
            <a:r>
              <a:rPr lang="ru-RU" dirty="0"/>
              <a:t>3D цифровое конструирование.</a:t>
            </a:r>
          </a:p>
          <a:p>
            <a:r>
              <a:rPr lang="ru-RU" dirty="0"/>
              <a:t>- ТИМ экспертизы; </a:t>
            </a:r>
          </a:p>
          <a:p>
            <a:r>
              <a:rPr lang="ru-RU" dirty="0"/>
              <a:t>- </a:t>
            </a:r>
            <a:r>
              <a:rPr lang="ru-RU" b="1" i="1" dirty="0"/>
              <a:t>ТИМ строительства; </a:t>
            </a:r>
          </a:p>
          <a:p>
            <a:r>
              <a:rPr lang="ru-RU" dirty="0"/>
              <a:t>- ТИМ эксплуатации объекта.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 </a:t>
            </a:r>
            <a:r>
              <a:rPr lang="ru-RU" sz="5100" dirty="0"/>
              <a:t>ГОСТ Р 57310-2016 (ИСО 29481—1:2010) Моделирование информационное в строительстве. Руководство по доставке информации. Методология и формат;</a:t>
            </a:r>
          </a:p>
          <a:p>
            <a:pPr lvl="0"/>
            <a:r>
              <a:rPr lang="ru-RU" sz="5100" dirty="0"/>
              <a:t>ГОСТ Р 57311-2016 Моделирование информационное в строительстве. Требования к эксплуатационной документации объектов завершенного строительства»;</a:t>
            </a:r>
          </a:p>
          <a:p>
            <a:pPr lvl="0"/>
            <a:r>
              <a:rPr lang="ru-RU" sz="5100" dirty="0"/>
              <a:t>ГОСТ Р 57309-2016 (ИСО 16354:2013) Руководящие принципы по библиотекам знаний и библиотекам объектов;</a:t>
            </a:r>
          </a:p>
          <a:p>
            <a:pPr lvl="0"/>
            <a:r>
              <a:rPr lang="ru-RU" sz="5100" dirty="0"/>
              <a:t>ГОСТ Р 57563-2017/ISO/TS 12911:2012 Моделирование информационное в строительстве. Основные положения по разработке стандартов информационного моделирования зданий и сооружений (с Поправкой);</a:t>
            </a:r>
          </a:p>
          <a:p>
            <a:pPr lvl="0"/>
            <a:r>
              <a:rPr lang="ru-RU" sz="5100" dirty="0"/>
              <a:t>ГОСТ Р ИСО 12006-2-2017 Строительство. Модель организации данных о строительных работах. Часть 2. Основы классификации информации;</a:t>
            </a:r>
          </a:p>
          <a:p>
            <a:pPr lvl="0"/>
            <a:r>
              <a:rPr lang="ru-RU" sz="5100" dirty="0"/>
              <a:t>ГОСТ Р ИСО 12006-3-2017 Строительство. Модель организации данных о строительных работах. Часть 3. Основы обмена объектно-ориентированной информацией;</a:t>
            </a:r>
          </a:p>
          <a:p>
            <a:pPr lvl="0"/>
            <a:r>
              <a:rPr lang="ru-RU" sz="5100" dirty="0"/>
              <a:t>ГОСТ Р ИСО 22263-2017 Модель организации данных о строительных работах. Структура управления проектной информацией. </a:t>
            </a:r>
          </a:p>
          <a:p>
            <a:endParaRPr lang="ru-RU" sz="5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Очередное заседание</a:t>
            </a:r>
            <a:br>
              <a:rPr lang="ru-RU" sz="2800" b="1" dirty="0" smtClean="0"/>
            </a:br>
            <a:r>
              <a:rPr lang="ru-RU" sz="2800" b="1" dirty="0" smtClean="0"/>
              <a:t>Технического Совета Ассоциации «Национальное объединение строителей»</a:t>
            </a:r>
            <a:br>
              <a:rPr lang="ru-RU" sz="2800" b="1" dirty="0" smtClean="0"/>
            </a:br>
            <a:r>
              <a:rPr lang="ru-RU" sz="2800" b="1" dirty="0" smtClean="0"/>
              <a:t>09 апреля 2021 года  10:00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dirty="0" smtClean="0"/>
              <a:t>1</a:t>
            </a:r>
            <a:r>
              <a:rPr lang="ru-RU" sz="4500" dirty="0"/>
              <a:t>. </a:t>
            </a:r>
            <a:r>
              <a:rPr lang="ru-RU" sz="4500" b="1" dirty="0"/>
              <a:t>О роли </a:t>
            </a:r>
            <a:r>
              <a:rPr lang="ru-RU" sz="4500" b="1" dirty="0" err="1"/>
              <a:t>саморегулируемых</a:t>
            </a:r>
            <a:r>
              <a:rPr lang="ru-RU" sz="4500" b="1" dirty="0"/>
              <a:t> организаций и их Национальных объединений в цифровой трансформации строительной отрасли. Единое информационное пространство для участников строительства.</a:t>
            </a:r>
            <a:endParaRPr lang="ru-RU" sz="4500" dirty="0"/>
          </a:p>
          <a:p>
            <a:r>
              <a:rPr lang="ru-RU" sz="4500" dirty="0"/>
              <a:t>Докладчик – Карпов В.А., Заместитель Исполнительного директора – директор Департамента информационных технологий и анализа данных Ассоциации «Национальное объединение строителей».</a:t>
            </a:r>
          </a:p>
          <a:p>
            <a:r>
              <a:rPr lang="ru-RU" sz="4500" dirty="0"/>
              <a:t> </a:t>
            </a:r>
          </a:p>
          <a:p>
            <a:r>
              <a:rPr lang="ru-RU" sz="4500" dirty="0"/>
              <a:t>2. </a:t>
            </a:r>
            <a:r>
              <a:rPr lang="ru-RU" sz="4500" b="1" dirty="0"/>
              <a:t>Об опыте внедрения цифрового проектирования на объектах капитального строительства.</a:t>
            </a:r>
            <a:endParaRPr lang="ru-RU" sz="4500" dirty="0"/>
          </a:p>
          <a:p>
            <a:r>
              <a:rPr lang="ru-RU" sz="4500" dirty="0"/>
              <a:t>Докладчик – Десятков Ю.В., член Технического Совета, руководитель Рабочей группы Технического Совета по информационному моделированию в строительстве.</a:t>
            </a:r>
          </a:p>
          <a:p>
            <a:r>
              <a:rPr lang="ru-RU" sz="4500" dirty="0"/>
              <a:t>Содокладчик - </a:t>
            </a:r>
            <a:r>
              <a:rPr lang="ru-RU" sz="4500" dirty="0" err="1"/>
              <a:t>Сатенов</a:t>
            </a:r>
            <a:r>
              <a:rPr lang="ru-RU" sz="4500" dirty="0"/>
              <a:t> </a:t>
            </a:r>
            <a:r>
              <a:rPr lang="ru-RU" sz="4500" dirty="0" err="1"/>
              <a:t>Ербол</a:t>
            </a:r>
            <a:r>
              <a:rPr lang="ru-RU" sz="4500" dirty="0"/>
              <a:t> </a:t>
            </a:r>
            <a:r>
              <a:rPr lang="ru-RU" sz="4500" dirty="0" err="1"/>
              <a:t>Нагимович</a:t>
            </a:r>
            <a:r>
              <a:rPr lang="ru-RU" sz="4500" dirty="0"/>
              <a:t>, Директор ООО «СКИД».</a:t>
            </a:r>
          </a:p>
          <a:p>
            <a:r>
              <a:rPr lang="ru-RU" sz="4500" dirty="0"/>
              <a:t> </a:t>
            </a:r>
          </a:p>
          <a:p>
            <a:r>
              <a:rPr lang="ru-RU" sz="4500" dirty="0"/>
              <a:t>3. </a:t>
            </a:r>
            <a:r>
              <a:rPr lang="ru-RU" sz="4500" b="1" dirty="0"/>
              <a:t>Цифровая технологическая платформа для управления жизненным циклом объекта капитального строительства</a:t>
            </a:r>
            <a:endParaRPr lang="ru-RU" sz="4500" dirty="0"/>
          </a:p>
          <a:p>
            <a:r>
              <a:rPr lang="ru-RU" sz="4500" dirty="0"/>
              <a:t>Докладчик – </a:t>
            </a:r>
            <a:r>
              <a:rPr lang="ru-RU" sz="4500" dirty="0" err="1"/>
              <a:t>Шахраманьян</a:t>
            </a:r>
            <a:r>
              <a:rPr lang="ru-RU" sz="4500" dirty="0"/>
              <a:t> Андрей Михайлович, Генеральный директор ООО «</a:t>
            </a:r>
            <a:r>
              <a:rPr lang="ru-RU" sz="4500" dirty="0" err="1"/>
              <a:t>Содис</a:t>
            </a:r>
            <a:r>
              <a:rPr lang="ru-RU" sz="4500" dirty="0"/>
              <a:t> </a:t>
            </a:r>
            <a:r>
              <a:rPr lang="ru-RU" sz="4500" dirty="0" err="1"/>
              <a:t>Лаб</a:t>
            </a:r>
            <a:r>
              <a:rPr lang="ru-RU" sz="4500" dirty="0"/>
              <a:t>».</a:t>
            </a:r>
          </a:p>
          <a:p>
            <a:r>
              <a:rPr lang="ru-RU" sz="4500" dirty="0"/>
              <a:t> </a:t>
            </a:r>
          </a:p>
          <a:p>
            <a:r>
              <a:rPr lang="ru-RU" sz="4500" dirty="0"/>
              <a:t>4. </a:t>
            </a:r>
            <a:r>
              <a:rPr lang="ru-RU" sz="4500" b="1" dirty="0"/>
              <a:t>Согласование Технического задания на разработку Методики по внедрению BIM – технологий в строительстве и внедрении механизма информационного моделирования в подрядные организации.</a:t>
            </a:r>
            <a:endParaRPr lang="ru-RU" sz="4500" dirty="0"/>
          </a:p>
          <a:p>
            <a:r>
              <a:rPr lang="ru-RU" sz="4500" dirty="0"/>
              <a:t>Докладчик – </a:t>
            </a:r>
            <a:r>
              <a:rPr lang="ru-RU" sz="4500" dirty="0" err="1"/>
              <a:t>Хвоинский</a:t>
            </a:r>
            <a:r>
              <a:rPr lang="ru-RU" sz="4500" dirty="0"/>
              <a:t> С.Л., Ответственный секретарь Технического Совета.</a:t>
            </a:r>
          </a:p>
          <a:p>
            <a:r>
              <a:rPr lang="ru-RU" sz="4500" dirty="0"/>
              <a:t> </a:t>
            </a:r>
          </a:p>
          <a:p>
            <a:r>
              <a:rPr lang="ru-RU" sz="4500" dirty="0"/>
              <a:t>5. </a:t>
            </a:r>
            <a:r>
              <a:rPr lang="ru-RU" sz="4500" b="1" dirty="0"/>
              <a:t>Подведение итогов заседания.</a:t>
            </a:r>
            <a:endParaRPr lang="ru-RU" sz="4500" dirty="0"/>
          </a:p>
          <a:p>
            <a:r>
              <a:rPr lang="ru-RU" sz="4500" dirty="0" err="1"/>
              <a:t>Умеров</a:t>
            </a:r>
            <a:r>
              <a:rPr lang="ru-RU" sz="4500" dirty="0"/>
              <a:t> Р.З., Председатель Технического Совета.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</a:t>
            </a:r>
            <a:r>
              <a:rPr lang="ru-RU" dirty="0" smtClean="0"/>
              <a:t>р</a:t>
            </a:r>
            <a:r>
              <a:rPr lang="ru-RU" dirty="0" smtClean="0"/>
              <a:t>оль процесса строительства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739" y="1484784"/>
            <a:ext cx="9213739" cy="42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0853"/>
            <a:ext cx="9144000" cy="499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3"/>
            <a:ext cx="8964488" cy="452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981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359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3D ЦИФРОВОЕ МОДЕЛИРОВАНИЕ РЕЛЬЕФА ПОВЕРХНОСТИ УЧАСТКА СТРОИТЕЛЬСТВА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Цифровое </a:t>
            </a:r>
            <a:r>
              <a:rPr lang="ru-RU" dirty="0"/>
              <a:t>моделирование рельефа поверхности целесообразно выполнять по данным топографических работ с обработкой, например, в следующих программах: </a:t>
            </a:r>
            <a:r>
              <a:rPr lang="ru-RU" dirty="0" err="1"/>
              <a:t>Topocad</a:t>
            </a:r>
            <a:r>
              <a:rPr lang="ru-RU" dirty="0"/>
              <a:t> (</a:t>
            </a:r>
            <a:r>
              <a:rPr lang="ru-RU" dirty="0" err="1"/>
              <a:t>Adtollo</a:t>
            </a:r>
            <a:r>
              <a:rPr lang="ru-RU" dirty="0"/>
              <a:t> AB, Швеция), </a:t>
            </a:r>
            <a:r>
              <a:rPr lang="ru-RU" dirty="0" err="1"/>
              <a:t>ArcGIS</a:t>
            </a:r>
            <a:r>
              <a:rPr lang="ru-RU" dirty="0"/>
              <a:t>, </a:t>
            </a:r>
            <a:r>
              <a:rPr lang="ru-RU" dirty="0" err="1"/>
              <a:t>AutoCADCivil</a:t>
            </a:r>
            <a:r>
              <a:rPr lang="ru-RU" dirty="0"/>
              <a:t> 3D 2012, ZWCAD 2019, </a:t>
            </a:r>
            <a:r>
              <a:rPr lang="ru-RU" dirty="0" err="1"/>
              <a:t>Credo</a:t>
            </a:r>
            <a:r>
              <a:rPr lang="ru-RU" dirty="0"/>
              <a:t> Топограф, </a:t>
            </a:r>
            <a:r>
              <a:rPr lang="ru-RU" dirty="0" err="1"/>
              <a:t>GeoniCS</a:t>
            </a:r>
            <a:r>
              <a:rPr lang="ru-RU" dirty="0"/>
              <a:t> RGS, </a:t>
            </a:r>
            <a:r>
              <a:rPr lang="ru-RU" dirty="0" err="1"/>
              <a:t>RgsPl</a:t>
            </a:r>
            <a:r>
              <a:rPr lang="ru-RU" dirty="0"/>
              <a:t> и др.</a:t>
            </a:r>
          </a:p>
          <a:p>
            <a:r>
              <a:rPr lang="ru-RU" dirty="0"/>
              <a:t>Отмеченные или подобные им программы позволяют создать цифровую модель рельефа и являются средством представления топографической поверхности при компьютерной обработке результатов инженерно-геодезических изысканий. </a:t>
            </a:r>
            <a:endParaRPr lang="ru-RU" dirty="0" smtClean="0"/>
          </a:p>
          <a:p>
            <a:r>
              <a:rPr lang="ru-RU" dirty="0" smtClean="0"/>
              <a:t>Используя </a:t>
            </a:r>
            <a:r>
              <a:rPr lang="ru-RU" dirty="0"/>
              <a:t>цифровую модель рельефа поверхности, можно привязать проектируемый объект на заданном участке строительства.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3D ЦИФРОВОЕ МОДЕЛИРОВАНИЕ КОНСТРУКЦИЙ ЗДАНИЙ ИЛИ СООРУЖЕНИЙ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качестве технологии построения трехмерной модели на базе ГИС приложений наиболее часто используют программу </a:t>
            </a:r>
            <a:r>
              <a:rPr lang="ru-RU" dirty="0" err="1"/>
              <a:t>ArchiCAD</a:t>
            </a:r>
            <a:r>
              <a:rPr lang="ru-RU" dirty="0"/>
              <a:t> для построения цифрового рельефа местности и создания трехмерной модели конструкций здания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ArchiCAD</a:t>
            </a:r>
            <a:r>
              <a:rPr lang="ru-RU" dirty="0"/>
              <a:t> – программный пакет для архитекторов, проектировщиков, инженеров строителей, основанный на технологии информационного моделирования (</a:t>
            </a:r>
            <a:r>
              <a:rPr lang="ru-RU" dirty="0" err="1"/>
              <a:t>Building</a:t>
            </a:r>
            <a:r>
              <a:rPr lang="ru-RU" dirty="0"/>
              <a:t> </a:t>
            </a:r>
            <a:r>
              <a:rPr lang="ru-RU" dirty="0" err="1"/>
              <a:t>Information</a:t>
            </a:r>
            <a:r>
              <a:rPr lang="ru-RU" dirty="0"/>
              <a:t> </a:t>
            </a:r>
            <a:r>
              <a:rPr lang="ru-RU" dirty="0" err="1"/>
              <a:t>Modeling</a:t>
            </a:r>
            <a:r>
              <a:rPr lang="ru-RU" dirty="0"/>
              <a:t> – BIM). Не менее мощный САПР российского производства – это T-FLEX. Система автоматизированного проектирования, обладающая всеми современными средствами для разработки проектов любой сложности. Программа объединяет мощные параметрические возможности трехмерного моделирования со средствами создания и оформления конструкторской документации. В двадцатку наиболее популярных программ входят кроме перечисленных выше продукты </a:t>
            </a:r>
            <a:r>
              <a:rPr lang="ru-RU" dirty="0" err="1"/>
              <a:t>Bentley</a:t>
            </a:r>
            <a:r>
              <a:rPr lang="ru-RU" dirty="0"/>
              <a:t> </a:t>
            </a:r>
            <a:r>
              <a:rPr lang="ru-RU" dirty="0" err="1"/>
              <a:t>Systems</a:t>
            </a:r>
            <a:r>
              <a:rPr lang="ru-RU" dirty="0"/>
              <a:t>, </a:t>
            </a:r>
            <a:r>
              <a:rPr lang="ru-RU" dirty="0" err="1"/>
              <a:t>Civil</a:t>
            </a:r>
            <a:r>
              <a:rPr lang="ru-RU" dirty="0"/>
              <a:t> 3D, </a:t>
            </a:r>
            <a:r>
              <a:rPr lang="ru-RU" dirty="0" err="1"/>
              <a:t>Allplan</a:t>
            </a:r>
            <a:r>
              <a:rPr lang="ru-RU" dirty="0"/>
              <a:t>, </a:t>
            </a:r>
            <a:r>
              <a:rPr lang="ru-RU" dirty="0" err="1"/>
              <a:t>AutodeskRevit</a:t>
            </a:r>
            <a:r>
              <a:rPr lang="ru-RU" dirty="0"/>
              <a:t>, </a:t>
            </a:r>
            <a:r>
              <a:rPr lang="en-US" dirty="0" err="1"/>
              <a:t>Tekla</a:t>
            </a:r>
            <a:r>
              <a:rPr lang="en-US" dirty="0"/>
              <a:t> </a:t>
            </a:r>
            <a:r>
              <a:rPr lang="ru-RU" dirty="0"/>
              <a:t>и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3D ЦИФРОВОЕ МОДЕЛИРОВАНИЕ ИНЖЕНЕРНО-ГЕОЛОГИЧЕСКИХ И ГЕОТЕХНИЧЕСКИХ ИССЛЕДОВАНИЙ (GBIM)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rmAutofit fontScale="55000" lnSpcReduction="20000"/>
          </a:bodyPr>
          <a:lstStyle/>
          <a:p>
            <a:r>
              <a:rPr lang="ru-RU" sz="4000" b="1" dirty="0" smtClean="0"/>
              <a:t>Стандартная </a:t>
            </a:r>
            <a:r>
              <a:rPr lang="ru-RU" sz="4000" b="1" dirty="0"/>
              <a:t>процедура ГГИ представлена в СП 47.13330  и включает определение стратиграфии с выделением инженерно-геологических элементов, построение </a:t>
            </a:r>
            <a:r>
              <a:rPr lang="ru-RU" sz="4000" b="1" dirty="0" err="1"/>
              <a:t>геомеханической</a:t>
            </a:r>
            <a:r>
              <a:rPr lang="ru-RU" sz="4000" b="1" dirty="0"/>
              <a:t> модели (ГОСТ 20522-2012). </a:t>
            </a:r>
            <a:endParaRPr lang="ru-RU" sz="4000" b="1" dirty="0" smtClean="0"/>
          </a:p>
          <a:p>
            <a:r>
              <a:rPr lang="ru-RU" sz="4000" b="1" dirty="0" smtClean="0"/>
              <a:t>В </a:t>
            </a:r>
            <a:r>
              <a:rPr lang="ru-RU" sz="4000" b="1" dirty="0"/>
              <a:t>случае использования численных методов решение задачи несколько усложняется, так как в </a:t>
            </a:r>
            <a:r>
              <a:rPr lang="ru-RU" sz="4000" b="1" dirty="0" err="1"/>
              <a:t>ГОСТах</a:t>
            </a:r>
            <a:r>
              <a:rPr lang="ru-RU" sz="4000" b="1" dirty="0"/>
              <a:t> не приведена методика определения параметров многих моделей грунтов.</a:t>
            </a:r>
          </a:p>
          <a:p>
            <a:r>
              <a:rPr lang="ru-RU" sz="4000" b="1" dirty="0"/>
              <a:t>Наиболее часто применяемых программ среди геологов являются: CREDO геология, </a:t>
            </a:r>
            <a:r>
              <a:rPr lang="ru-RU" sz="4000" b="1" dirty="0" err="1"/>
              <a:t>GEOSimple</a:t>
            </a:r>
            <a:r>
              <a:rPr lang="ru-RU" sz="4000" b="1" dirty="0"/>
              <a:t>, </a:t>
            </a:r>
            <a:r>
              <a:rPr lang="ru-RU" sz="4000" b="1" dirty="0" err="1"/>
              <a:t>EngGeo</a:t>
            </a:r>
            <a:r>
              <a:rPr lang="ru-RU" sz="4000" b="1" dirty="0"/>
              <a:t>, </a:t>
            </a:r>
            <a:r>
              <a:rPr lang="ru-RU" sz="4000" b="1" dirty="0">
                <a:hlinkClick r:id="rId2"/>
              </a:rPr>
              <a:t>GEOTECH Геолог + </a:t>
            </a:r>
            <a:r>
              <a:rPr lang="ru-RU" sz="4000" b="1" dirty="0" err="1">
                <a:hlinkClick r:id="rId2"/>
              </a:rPr>
              <a:t>GeoDraw</a:t>
            </a:r>
            <a:r>
              <a:rPr lang="ru-RU" sz="4000" b="1" dirty="0"/>
              <a:t>, </a:t>
            </a:r>
            <a:r>
              <a:rPr lang="ru-RU" sz="4000" b="1" dirty="0" err="1"/>
              <a:t>GeoniCS</a:t>
            </a:r>
            <a:r>
              <a:rPr lang="ru-RU" sz="4000" b="1" dirty="0"/>
              <a:t> </a:t>
            </a:r>
            <a:r>
              <a:rPr lang="ru-RU" sz="4000" b="1" dirty="0" err="1"/>
              <a:t>GEODirect</a:t>
            </a:r>
            <a:r>
              <a:rPr lang="ru-RU" sz="4000" b="1" dirty="0"/>
              <a:t> и др. </a:t>
            </a:r>
            <a:endParaRPr lang="ru-RU" sz="4000" b="1" dirty="0" smtClean="0"/>
          </a:p>
          <a:p>
            <a:r>
              <a:rPr lang="ru-RU" sz="4000" b="1" dirty="0" smtClean="0"/>
              <a:t>Следует </a:t>
            </a:r>
            <a:r>
              <a:rPr lang="ru-RU" sz="4000" b="1" dirty="0"/>
              <a:t>отметить, что в большинстве отмеченных программ для графического построения двумерной или трехмерной модели массива основания используются программы </a:t>
            </a:r>
            <a:r>
              <a:rPr lang="ru-RU" sz="4000" b="1" dirty="0" err="1"/>
              <a:t>AutoCAD</a:t>
            </a:r>
            <a:r>
              <a:rPr lang="ru-RU" sz="4000" b="1" dirty="0"/>
              <a:t>, </a:t>
            </a:r>
            <a:r>
              <a:rPr lang="ru-RU" sz="4000" b="1" dirty="0" err="1"/>
              <a:t>MicroStation</a:t>
            </a:r>
            <a:r>
              <a:rPr lang="ru-RU" sz="4000" b="1" dirty="0"/>
              <a:t> и </a:t>
            </a:r>
            <a:r>
              <a:rPr lang="ru-RU" sz="4000" b="1" dirty="0" err="1"/>
              <a:t>nanoCAD</a:t>
            </a:r>
            <a:r>
              <a:rPr lang="ru-RU" sz="4000" b="1" dirty="0"/>
              <a:t>.</a:t>
            </a:r>
          </a:p>
          <a:p>
            <a:r>
              <a:rPr lang="ru-RU" sz="4000" b="1" dirty="0"/>
              <a:t>Все отмеченные и иные известные программы для геологов ориентированы на хранение данных инженерно-геологических и геотехнических исследований, а также обработку данных лабораторных и полевых испытаний.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Согласно действующим нормативным документам, информационная система должна содержать данные как лабораторных, так и полевых испытаний грунтов. </a:t>
            </a:r>
          </a:p>
          <a:p>
            <a:r>
              <a:rPr lang="ru-RU" dirty="0"/>
              <a:t>Создается 3D цифровая геологическая модель в формате IFC4 для последующего использования в 3D программах </a:t>
            </a:r>
            <a:r>
              <a:rPr lang="ru-RU" dirty="0" err="1"/>
              <a:t>Civil</a:t>
            </a:r>
            <a:r>
              <a:rPr lang="ru-RU" dirty="0"/>
              <a:t> 3D, </a:t>
            </a:r>
            <a:r>
              <a:rPr lang="ru-RU" dirty="0" err="1"/>
              <a:t>Revit</a:t>
            </a:r>
            <a:r>
              <a:rPr lang="ru-RU" dirty="0"/>
              <a:t>, </a:t>
            </a:r>
            <a:r>
              <a:rPr lang="ru-RU" dirty="0" err="1"/>
              <a:t>Allplan</a:t>
            </a:r>
            <a:r>
              <a:rPr lang="ru-RU" dirty="0"/>
              <a:t> и др.</a:t>
            </a:r>
          </a:p>
          <a:p>
            <a:r>
              <a:rPr lang="ru-RU" dirty="0"/>
              <a:t>Формат IFC4 разработан компанией </a:t>
            </a:r>
            <a:r>
              <a:rPr lang="ru-RU" dirty="0" err="1"/>
              <a:t>buildingSMART</a:t>
            </a:r>
            <a:r>
              <a:rPr lang="ru-RU" dirty="0"/>
              <a:t> в 2013 году специально для информационного моделирования зданий, утверждён международным стандартом ISO 16379 и рекомендован к применению в РФ (ГОСТ 10.0.02-2019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Файл формата имеет соответствующую файлу STEP (международный стандарт ISO 10303-21 для обмена САПР-данными) текстовую структуру, заимствующую модель взаимоотношений сущностей из языка моделирования данных EXPRESS. Такими сущностями являются: строительные элементы, геометрия, основные </a:t>
            </a:r>
            <a:r>
              <a:rPr lang="ru-RU" dirty="0" err="1"/>
              <a:t>конструктивы</a:t>
            </a:r>
            <a:r>
              <a:rPr lang="ru-RU" dirty="0"/>
              <a:t>. Сущности образуют объектную иерархию с наследованием свойств.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настоящий момент таких сущностей насчитывается более 700. Формат является расширяемым, если требуемый строительный элемент не описан, то есть возможность добавить свой.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336704"/>
          </a:xfrm>
        </p:spPr>
        <p:txBody>
          <a:bodyPr/>
          <a:lstStyle/>
          <a:p>
            <a:r>
              <a:rPr lang="ru-RU" dirty="0"/>
              <a:t>Для создания цифровой инженерно-геологической модели специальных сущностей пока не создано. Это объясняется отсутствием на данный момент в РФ формата обмена инженерно-геологическими данными.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построения GBIM используются сущности </a:t>
            </a:r>
            <a:r>
              <a:rPr lang="ru-RU" dirty="0" err="1"/>
              <a:t>IfcBuildingElementProxy</a:t>
            </a:r>
            <a:r>
              <a:rPr lang="ru-RU" dirty="0"/>
              <a:t> и </a:t>
            </a:r>
            <a:r>
              <a:rPr lang="ru-RU" dirty="0" err="1"/>
              <a:t>IfcPropertySet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Первая </a:t>
            </a:r>
            <a:r>
              <a:rPr lang="ru-RU" dirty="0"/>
              <a:t>сущность содержит геометрическое описание поверхностей, координаты, цвет и наименование вида грунта. </a:t>
            </a:r>
            <a:endParaRPr lang="ru-RU" dirty="0" smtClean="0"/>
          </a:p>
          <a:p>
            <a:r>
              <a:rPr lang="ru-RU" dirty="0" smtClean="0"/>
              <a:t>Вторая сущность отвечает </a:t>
            </a:r>
            <a:r>
              <a:rPr lang="ru-RU" dirty="0"/>
              <a:t>за хранение физико-механических характеристик грунтов.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О ФОРМАТЕ ОБМЕНА ДАННЫМИ ИНЖЕНЕРНО-ГЕОЛОГИЧЕСКИХ ИЗЫСКАНИЙ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Одной </a:t>
            </a:r>
            <a:r>
              <a:rPr lang="ru-RU" dirty="0"/>
              <a:t>из ключевых проблем, существующих в настоящее время в области инженерно-геологических изысканий, является проблема хранения и передачи информации в электронном формате.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решения данной проблемы предлагается создать в РФ либо единую систему сбора и хранения, либо единый формат передачи данных инженерно-геологических и геотехнических исследований между участниками проекта.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такого формата позволит систематизировать и упорядочить информацию об инженерно-геологических изысканиях и позволит использовать данные изысканий в цифровом виде.</a:t>
            </a:r>
          </a:p>
          <a:p>
            <a:r>
              <a:rPr lang="ru-RU" dirty="0"/>
              <a:t>К сожалению, до сих пор в России нет подобного формата. Однако аналоги разработаны в Англии</a:t>
            </a:r>
            <a:r>
              <a:rPr lang="en-US" dirty="0"/>
              <a:t> AGS – Association of Geotechnical and </a:t>
            </a:r>
            <a:r>
              <a:rPr lang="en-US" dirty="0" err="1"/>
              <a:t>Geoenvironmental</a:t>
            </a:r>
            <a:r>
              <a:rPr lang="en-US" dirty="0"/>
              <a:t> Specialists </a:t>
            </a:r>
            <a:r>
              <a:rPr lang="ru-RU" dirty="0"/>
              <a:t>и в США</a:t>
            </a:r>
            <a:r>
              <a:rPr lang="en-US" dirty="0"/>
              <a:t> DIGGS – Data Interchange for Geotechnical and </a:t>
            </a:r>
            <a:r>
              <a:rPr lang="en-US" dirty="0" err="1"/>
              <a:t>Geoenvironmental</a:t>
            </a:r>
            <a:r>
              <a:rPr lang="en-US" dirty="0"/>
              <a:t> Specialists.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Второй пример – это компания </a:t>
            </a:r>
            <a:r>
              <a:rPr lang="ru-RU" dirty="0" err="1"/>
              <a:t>Autodesk</a:t>
            </a:r>
            <a:r>
              <a:rPr lang="ru-RU" dirty="0"/>
              <a:t>, которая использует данные в формате AGS при создании трехмерной инженерно-геологической модели.</a:t>
            </a:r>
          </a:p>
          <a:p>
            <a:r>
              <a:rPr lang="ru-RU" dirty="0"/>
              <a:t>В Великобритании и США для этой цели широко используется формат AGS. Данный формат, например, содержит описание грунтов, условия их формирования, описание, результаты лабораторных и полевых испытаний и т.д. Все данные в нем хорошо систематизированы и классифицированы. </a:t>
            </a:r>
            <a:endParaRPr lang="ru-RU" dirty="0" smtClean="0"/>
          </a:p>
          <a:p>
            <a:r>
              <a:rPr lang="ru-RU" dirty="0" smtClean="0"/>
              <a:t>Формат </a:t>
            </a:r>
            <a:r>
              <a:rPr lang="ru-RU" dirty="0"/>
              <a:t>хорошо документирован и его поддерживают десятки зарубежных программ, что позволяет пользователям формата передавать информацию о инженерно-геологических изысканиях от одного участника проекта к другому, сохраняя целостность и упорядоченность данных. </a:t>
            </a:r>
            <a:endParaRPr lang="ru-RU" dirty="0" smtClean="0"/>
          </a:p>
          <a:p>
            <a:r>
              <a:rPr lang="ru-RU" dirty="0" smtClean="0"/>
              <a:t>Формат </a:t>
            </a:r>
            <a:r>
              <a:rPr lang="ru-RU" dirty="0"/>
              <a:t>передачи данных AGS с использованием совместимого программного обеспечения позволяет быстро анализировать и интерпретировать данные, содержащиеся в нем. Использование данного формата предполагает экономию времени и ресурсов.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1788</Words>
  <Application>Microsoft Office PowerPoint</Application>
  <PresentationFormat>Экран (4:3)</PresentationFormat>
  <Paragraphs>142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Проект Методических рекомендаций по внедрению технологий информационного моделирования (ТИМ) в строительстве  (в подрядных организациях)</vt:lpstr>
      <vt:lpstr>ПРЕДЛОЖЕНИЯ ПО РАЗРАБОТКЕ МЕТОДИКИ ПО ВНЕДРЕНИЮ BIM-ТЕХНОЛОГИЙ В СТРОИТЕЛЬСТВЕ  </vt:lpstr>
      <vt:lpstr>3D ЦИФРОВОЕ МОДЕЛИРОВАНИЕ РЕЛЬЕФА ПОВЕРХНОСТИ УЧАСТКА СТРОИТЕЛЬСТВА </vt:lpstr>
      <vt:lpstr>3D ЦИФРОВОЕ МОДЕЛИРОВАНИЕ КОНСТРУКЦИЙ ЗДАНИЙ ИЛИ СООРУЖЕНИЙ </vt:lpstr>
      <vt:lpstr>3D ЦИФРОВОЕ МОДЕЛИРОВАНИЕ ИНЖЕНЕРНО-ГЕОЛОГИЧЕСКИХ И ГЕОТЕХНИЧЕСКИХ ИССЛЕДОВАНИЙ (GBIM) </vt:lpstr>
      <vt:lpstr>Слайд 6</vt:lpstr>
      <vt:lpstr>Слайд 7</vt:lpstr>
      <vt:lpstr>О ФОРМАТЕ ОБМЕНА ДАННЫМИ ИНЖЕНЕРНО-ГЕОЛОГИЧЕСКИХ ИЗЫСКАНИЙ </vt:lpstr>
      <vt:lpstr>Слайд 9</vt:lpstr>
      <vt:lpstr>Слайд 10</vt:lpstr>
      <vt:lpstr>Слайд 11</vt:lpstr>
      <vt:lpstr>Технология информационного моделирования в строительстве</vt:lpstr>
      <vt:lpstr>Цели и задачи разработки документа </vt:lpstr>
      <vt:lpstr>Слайд 14</vt:lpstr>
      <vt:lpstr>Разделы документа и перечень устанавливаемых требований </vt:lpstr>
      <vt:lpstr>6   Организация и осуществление строительных работ с интеграцией в информационную модель </vt:lpstr>
      <vt:lpstr>Слайд 17</vt:lpstr>
      <vt:lpstr>. Взаимосвязь с нормативно-правовыми актами и документами по стандартизации -  Градостроительный кодекс Российской Федерации</vt:lpstr>
      <vt:lpstr>Слайд 19</vt:lpstr>
      <vt:lpstr>Слайд 20</vt:lpstr>
      <vt:lpstr> Очередное заседание Технического Совета Ассоциации «Национальное объединение строителей» 09 апреля 2021 года  10:00   </vt:lpstr>
      <vt:lpstr>Контроль процесса строительства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Методических рекомендаций по внедрению технологий информационного моделирования (ТИМ) в строительстве  (в подрядных организациях)</dc:title>
  <dc:creator>Пользователь Windows</dc:creator>
  <cp:lastModifiedBy>Пользователь Windows</cp:lastModifiedBy>
  <cp:revision>18</cp:revision>
  <dcterms:created xsi:type="dcterms:W3CDTF">2021-04-08T03:31:34Z</dcterms:created>
  <dcterms:modified xsi:type="dcterms:W3CDTF">2021-04-08T05:41:39Z</dcterms:modified>
</cp:coreProperties>
</file>